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93" r:id="rId4"/>
    <p:sldId id="259" r:id="rId5"/>
    <p:sldId id="260" r:id="rId6"/>
    <p:sldId id="261" r:id="rId7"/>
    <p:sldId id="294" r:id="rId8"/>
    <p:sldId id="264" r:id="rId9"/>
    <p:sldId id="266" r:id="rId10"/>
    <p:sldId id="263" r:id="rId11"/>
    <p:sldId id="265" r:id="rId12"/>
    <p:sldId id="267" r:id="rId13"/>
    <p:sldId id="270" r:id="rId14"/>
    <p:sldId id="273" r:id="rId15"/>
    <p:sldId id="268" r:id="rId16"/>
    <p:sldId id="269" r:id="rId17"/>
    <p:sldId id="295" r:id="rId18"/>
    <p:sldId id="262" r:id="rId19"/>
    <p:sldId id="27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03" autoAdjust="0"/>
    <p:restoredTop sz="94660"/>
  </p:normalViewPr>
  <p:slideViewPr>
    <p:cSldViewPr>
      <p:cViewPr varScale="1">
        <p:scale>
          <a:sx n="69" d="100"/>
          <a:sy n="69" d="100"/>
        </p:scale>
        <p:origin x="-108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A6A74-4C14-44FA-8E95-2AFEEB822007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EB03D3-8D93-4CD1-B54A-91FD3680C7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846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24525" indent="-278663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14654" indent="-222931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560515" indent="-222931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06376" indent="-222931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452238" indent="-2229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898099" indent="-2229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343961" indent="-2229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789822" indent="-22293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86489CEB-37F9-426C-8D0A-2F1ACD8406F6}" type="slidenum">
              <a:rPr lang="en-US" smtClean="0"/>
              <a:pPr eaLnBrk="1" hangingPunct="1"/>
              <a:t>17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591F-BCD8-4B97-8AD3-DC766BCFE9D9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BBA-025F-4C61-A831-E43555038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248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591F-BCD8-4B97-8AD3-DC766BCFE9D9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BBA-025F-4C61-A831-E43555038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863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591F-BCD8-4B97-8AD3-DC766BCFE9D9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BBA-025F-4C61-A831-E43555038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152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263" y="228600"/>
            <a:ext cx="8015287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3886200" cy="4419600"/>
          </a:xfrm>
        </p:spPr>
        <p:txBody>
          <a:bodyPr rtlCol="0"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AE71D-997F-480F-B75E-538D1B4E36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128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591F-BCD8-4B97-8AD3-DC766BCFE9D9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BBA-025F-4C61-A831-E43555038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2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591F-BCD8-4B97-8AD3-DC766BCFE9D9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BBA-025F-4C61-A831-E43555038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642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591F-BCD8-4B97-8AD3-DC766BCFE9D9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BBA-025F-4C61-A831-E43555038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247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591F-BCD8-4B97-8AD3-DC766BCFE9D9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BBA-025F-4C61-A831-E43555038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55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591F-BCD8-4B97-8AD3-DC766BCFE9D9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BBA-025F-4C61-A831-E43555038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18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591F-BCD8-4B97-8AD3-DC766BCFE9D9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BBA-025F-4C61-A831-E43555038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400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591F-BCD8-4B97-8AD3-DC766BCFE9D9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BBA-025F-4C61-A831-E43555038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37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591F-BCD8-4B97-8AD3-DC766BCFE9D9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29BBA-025F-4C61-A831-E43555038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536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37591F-BCD8-4B97-8AD3-DC766BCFE9D9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29BBA-025F-4C61-A831-E43555038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280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19200"/>
            <a:ext cx="7772400" cy="1470025"/>
          </a:xfrm>
        </p:spPr>
        <p:txBody>
          <a:bodyPr/>
          <a:lstStyle/>
          <a:p>
            <a:r>
              <a:rPr lang="en-US" dirty="0" smtClean="0"/>
              <a:t>Unit  2 - Citizenship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752600"/>
          </a:xfrm>
        </p:spPr>
        <p:txBody>
          <a:bodyPr/>
          <a:lstStyle/>
          <a:p>
            <a:r>
              <a:rPr lang="en-US" dirty="0" smtClean="0"/>
              <a:t>TSSBAT:</a:t>
            </a:r>
          </a:p>
          <a:p>
            <a:r>
              <a:rPr lang="en-US" dirty="0" smtClean="0"/>
              <a:t>Hypothesize how life would be different without the Bill of Rights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24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Good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Char char="•"/>
            </a:pPr>
            <a:r>
              <a:rPr lang="en-US" b="1" dirty="0">
                <a:cs typeface="Arial" charset="0"/>
              </a:rPr>
              <a:t>Thomas Hobbes claimed that without government, human beings would compete for territory, resources, and power.</a:t>
            </a:r>
          </a:p>
          <a:p>
            <a:endParaRPr lang="en-US" b="1" dirty="0">
              <a:cs typeface="Arial" charset="0"/>
            </a:endParaRPr>
          </a:p>
          <a:p>
            <a:pPr>
              <a:buFontTx/>
              <a:buChar char="•"/>
            </a:pPr>
            <a:r>
              <a:rPr lang="en-US" b="1" dirty="0">
                <a:cs typeface="Arial" charset="0"/>
              </a:rPr>
              <a:t>Fighting would be common, and survival would depend on strength and cunning.</a:t>
            </a:r>
          </a:p>
          <a:p>
            <a:endParaRPr lang="en-US" b="1" dirty="0">
              <a:cs typeface="Arial" charset="0"/>
            </a:endParaRPr>
          </a:p>
          <a:p>
            <a:pPr>
              <a:buFontTx/>
              <a:buChar char="•"/>
            </a:pPr>
            <a:r>
              <a:rPr lang="en-US" b="1" dirty="0">
                <a:cs typeface="Arial" charset="0"/>
              </a:rPr>
              <a:t>Government can make it possible for people to live together peacefully and productively.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7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429000" cy="4525963"/>
          </a:xfrm>
        </p:spPr>
        <p:txBody>
          <a:bodyPr/>
          <a:lstStyle/>
          <a:p>
            <a:r>
              <a:rPr lang="en-US" dirty="0" smtClean="0"/>
              <a:t>Rules that are for the welfare of the entire community.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447800"/>
            <a:ext cx="4038600" cy="2712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928" y="3886200"/>
            <a:ext cx="3718672" cy="2561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7572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352800" cy="4525963"/>
          </a:xfrm>
        </p:spPr>
        <p:txBody>
          <a:bodyPr/>
          <a:lstStyle/>
          <a:p>
            <a:r>
              <a:rPr lang="en-US" dirty="0" smtClean="0"/>
              <a:t>The right to bear arms. 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066" y="1295400"/>
            <a:ext cx="4791075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 descr="http://greenberg-art.com/.Toons/.Toons,%20social/qqxsg2ndAmendmen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276600"/>
            <a:ext cx="5207375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79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429000" cy="4525963"/>
          </a:xfrm>
        </p:spPr>
        <p:txBody>
          <a:bodyPr/>
          <a:lstStyle/>
          <a:p>
            <a:r>
              <a:rPr lang="en-US" dirty="0" smtClean="0"/>
              <a:t>You don’t have to testify against yourself if you’re accused. </a:t>
            </a:r>
            <a:endParaRPr lang="en-US" dirty="0"/>
          </a:p>
        </p:txBody>
      </p:sp>
      <p:pic>
        <p:nvPicPr>
          <p:cNvPr id="13314" name="Picture 2" descr="http://www.cartoonstock.com/newscartoons/cartoonists/rma/lowres/rman9456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371600"/>
            <a:ext cx="3810000" cy="340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82" y="3657600"/>
            <a:ext cx="3922229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279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429000" cy="4525963"/>
          </a:xfrm>
        </p:spPr>
        <p:txBody>
          <a:bodyPr/>
          <a:lstStyle/>
          <a:p>
            <a:r>
              <a:rPr lang="en-US" dirty="0" smtClean="0"/>
              <a:t>Protects against cruel and unusual punishment. 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495800"/>
            <a:ext cx="1933575" cy="236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858" y="4343401"/>
            <a:ext cx="3697142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87078"/>
            <a:ext cx="2743200" cy="2932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24000"/>
            <a:ext cx="3343275" cy="260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279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495800" cy="4525963"/>
          </a:xfrm>
        </p:spPr>
        <p:txBody>
          <a:bodyPr/>
          <a:lstStyle/>
          <a:p>
            <a:r>
              <a:rPr lang="en-US" dirty="0" err="1" smtClean="0"/>
              <a:t>Unenumerated</a:t>
            </a:r>
            <a:r>
              <a:rPr lang="en-US" dirty="0" smtClean="0"/>
              <a:t> rights – All rights not listed. </a:t>
            </a:r>
            <a:br>
              <a:rPr lang="en-US" dirty="0" smtClean="0"/>
            </a:br>
            <a:r>
              <a:rPr lang="en-US" dirty="0" smtClean="0"/>
              <a:t>For Example: Eating ice cream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711575"/>
            <a:ext cx="4840287" cy="314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7572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Suffrage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57600" cy="4525963"/>
          </a:xfrm>
        </p:spPr>
        <p:txBody>
          <a:bodyPr/>
          <a:lstStyle/>
          <a:p>
            <a:r>
              <a:rPr lang="en-US" dirty="0" smtClean="0"/>
              <a:t>The right to vote. 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676400"/>
            <a:ext cx="4635822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4" y="2842372"/>
            <a:ext cx="3097306" cy="4009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37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5263" y="228600"/>
            <a:ext cx="8110537" cy="9144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b="1" smtClean="0">
                <a:solidFill>
                  <a:schemeClr val="bg1"/>
                </a:solidFill>
              </a:rPr>
              <a:t>Notes:</a:t>
            </a:r>
            <a:br>
              <a:rPr lang="en-US" sz="2800" b="1" smtClean="0">
                <a:solidFill>
                  <a:schemeClr val="bg1"/>
                </a:solidFill>
              </a:rPr>
            </a:br>
            <a:r>
              <a:rPr lang="en-US" sz="2800" b="1" smtClean="0">
                <a:solidFill>
                  <a:schemeClr val="bg1"/>
                </a:solidFill>
              </a:rPr>
              <a:t>The U.S. Constitution                                    #10</a:t>
            </a:r>
          </a:p>
        </p:txBody>
      </p:sp>
      <p:pic>
        <p:nvPicPr>
          <p:cNvPr id="317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81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291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Legal Terms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Due process</a:t>
            </a:r>
          </a:p>
          <a:p>
            <a:r>
              <a:rPr lang="en-US" dirty="0" smtClean="0"/>
              <a:t>Double jeopardy</a:t>
            </a:r>
          </a:p>
          <a:p>
            <a:r>
              <a:rPr lang="en-US" dirty="0" smtClean="0"/>
              <a:t>Eminent Domain</a:t>
            </a:r>
          </a:p>
          <a:p>
            <a:r>
              <a:rPr lang="en-US" dirty="0" smtClean="0"/>
              <a:t>Trial by </a:t>
            </a:r>
            <a:r>
              <a:rPr lang="en-US" dirty="0" smtClean="0"/>
              <a:t>jury</a:t>
            </a:r>
          </a:p>
          <a:p>
            <a:r>
              <a:rPr lang="en-US" dirty="0"/>
              <a:t>Ex post facto law</a:t>
            </a:r>
          </a:p>
          <a:p>
            <a:r>
              <a:rPr lang="en-US" dirty="0"/>
              <a:t>Habeas Corpus</a:t>
            </a:r>
          </a:p>
          <a:p>
            <a:r>
              <a:rPr lang="en-US" dirty="0"/>
              <a:t>Search and Seizure</a:t>
            </a:r>
          </a:p>
          <a:p>
            <a:r>
              <a:rPr lang="en-US" dirty="0"/>
              <a:t>Precedent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676400"/>
            <a:ext cx="4191000" cy="417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757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15" y="533400"/>
            <a:ext cx="9029020" cy="549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370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Citizen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Law of Blood</a:t>
            </a:r>
          </a:p>
          <a:p>
            <a:r>
              <a:rPr lang="en-US" dirty="0" smtClean="0"/>
              <a:t>Law of Soil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89206"/>
            <a:ext cx="27432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1435" y="4360769"/>
            <a:ext cx="5202565" cy="2497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952" y="1600200"/>
            <a:ext cx="3299529" cy="25952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9328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4"/>
          <p:cNvSpPr>
            <a:spLocks noChangeArrowheads="1"/>
          </p:cNvSpPr>
          <p:nvPr/>
        </p:nvSpPr>
        <p:spPr bwMode="auto">
          <a:xfrm>
            <a:off x="4572000" y="0"/>
            <a:ext cx="4572000" cy="6858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4754563" y="0"/>
            <a:ext cx="4370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400" b="1" dirty="0">
                <a:latin typeface="Comic Sans MS" pitchFamily="66" charset="0"/>
              </a:rPr>
              <a:t>Naturalization</a:t>
            </a:r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4592638" y="669925"/>
            <a:ext cx="4532312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28600" indent="-2286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dirty="0" smtClean="0">
                <a:latin typeface="Comic Sans MS" pitchFamily="66" charset="0"/>
              </a:rPr>
              <a:t>5 </a:t>
            </a:r>
            <a:r>
              <a:rPr lang="en-US" sz="2400" dirty="0">
                <a:latin typeface="Comic Sans MS" pitchFamily="66" charset="0"/>
              </a:rPr>
              <a:t>requirements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Comic Sans MS" pitchFamily="66" charset="0"/>
              </a:rPr>
              <a:t>	-file an intent form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Comic Sans MS" pitchFamily="66" charset="0"/>
              </a:rPr>
              <a:t>	    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with the Immigration and         Naturalization Services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Comic Sans MS" pitchFamily="66" charset="0"/>
              </a:rPr>
              <a:t>	-live in U.S. for 5 years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Comic Sans MS" pitchFamily="66" charset="0"/>
              </a:rPr>
              <a:t>	    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(or 3 years for aliens married to US citizens)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Comic Sans MS" pitchFamily="66" charset="0"/>
              </a:rPr>
              <a:t>	-be 18 years old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Comic Sans MS" pitchFamily="66" charset="0"/>
              </a:rPr>
              <a:t>	-take naturalization test</a:t>
            </a:r>
          </a:p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Comic Sans MS" pitchFamily="66" charset="0"/>
              </a:rPr>
              <a:t>	-take citizenship oath</a:t>
            </a:r>
          </a:p>
        </p:txBody>
      </p:sp>
      <p:pic>
        <p:nvPicPr>
          <p:cNvPr id="8197" name="Picture 8" descr="610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0"/>
            <a:ext cx="3905250" cy="322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0" descr="28citizen-6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91000"/>
            <a:ext cx="44196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686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Legal Alien vs. Illegal Aliens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0529"/>
            <a:ext cx="3657600" cy="4525963"/>
          </a:xfrm>
        </p:spPr>
        <p:txBody>
          <a:bodyPr/>
          <a:lstStyle/>
          <a:p>
            <a:r>
              <a:rPr lang="en-US" b="1" u="sng" dirty="0" smtClean="0"/>
              <a:t>Legal Aliens </a:t>
            </a:r>
            <a:r>
              <a:rPr lang="en-US" dirty="0" smtClean="0"/>
              <a:t>work here lawfully</a:t>
            </a:r>
          </a:p>
          <a:p>
            <a:endParaRPr lang="en-US" dirty="0"/>
          </a:p>
          <a:p>
            <a:r>
              <a:rPr lang="en-US" dirty="0" smtClean="0"/>
              <a:t>As long as they follow rules, they will not be </a:t>
            </a:r>
            <a:r>
              <a:rPr lang="en-US" b="1" u="sng" dirty="0" smtClean="0"/>
              <a:t>deported</a:t>
            </a:r>
            <a:endParaRPr lang="en-US" b="1" u="sng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0" y="1752600"/>
            <a:ext cx="3657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u="sng" dirty="0" smtClean="0"/>
              <a:t>Illegal Aliens </a:t>
            </a:r>
            <a:r>
              <a:rPr lang="en-US" dirty="0" smtClean="0"/>
              <a:t>sneak in, usually with the help of smugglers who they owe thousands of dollars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Melting Pot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67200" cy="4525963"/>
          </a:xfrm>
        </p:spPr>
        <p:txBody>
          <a:bodyPr/>
          <a:lstStyle/>
          <a:p>
            <a:r>
              <a:rPr lang="en-US" dirty="0" smtClean="0"/>
              <a:t>Everyone blends together in to one similar type.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757" y="1066800"/>
            <a:ext cx="3566943" cy="404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24390"/>
            <a:ext cx="2819400" cy="3506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37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Tossed Salad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r>
              <a:rPr lang="en-US" dirty="0" smtClean="0"/>
              <a:t>People mix, but still maintain their cultural identity.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828800"/>
            <a:ext cx="4007812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412" y="3905517"/>
            <a:ext cx="2895600" cy="2934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279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P129_LEFT_CH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0"/>
            <a:ext cx="4451350" cy="667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847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Civic Responsibility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06071"/>
            <a:ext cx="7924800" cy="4655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2799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Selective Service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All men 18-25 years of age must register 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smtClean="0"/>
              <a:t>We </a:t>
            </a:r>
            <a:r>
              <a:rPr lang="en-US" dirty="0"/>
              <a:t>haven’t had a draft since the Vietnam War </a:t>
            </a:r>
            <a:r>
              <a:rPr lang="en-US" dirty="0" smtClean="0"/>
              <a:t>because </a:t>
            </a:r>
            <a:r>
              <a:rPr lang="en-US" dirty="0"/>
              <a:t>we have enough volunteers to serve in our </a:t>
            </a:r>
            <a:r>
              <a:rPr lang="en-US" dirty="0" smtClean="0"/>
              <a:t>military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331259"/>
            <a:ext cx="3414713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37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1647</TotalTime>
  <Words>254</Words>
  <Application>Microsoft Office PowerPoint</Application>
  <PresentationFormat>On-screen Show (4:3)</PresentationFormat>
  <Paragraphs>57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Unit  2 - Citizenship</vt:lpstr>
      <vt:lpstr>Citizen</vt:lpstr>
      <vt:lpstr>PowerPoint Presentation</vt:lpstr>
      <vt:lpstr>Legal Alien vs. Illegal Aliens</vt:lpstr>
      <vt:lpstr>Melting Pot</vt:lpstr>
      <vt:lpstr>Tossed Salad Theory</vt:lpstr>
      <vt:lpstr>PowerPoint Presentation</vt:lpstr>
      <vt:lpstr>Civic Responsibility </vt:lpstr>
      <vt:lpstr>Selective Service</vt:lpstr>
      <vt:lpstr>Common Good</vt:lpstr>
      <vt:lpstr>Public Policy</vt:lpstr>
      <vt:lpstr>2nd amendment</vt:lpstr>
      <vt:lpstr>5th amendment</vt:lpstr>
      <vt:lpstr>8th amendment</vt:lpstr>
      <vt:lpstr>9th amendment</vt:lpstr>
      <vt:lpstr>Suffrage</vt:lpstr>
      <vt:lpstr>Notes: The U.S. Constitution                                    #10</vt:lpstr>
      <vt:lpstr>Legal Terms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its</dc:creator>
  <cp:lastModifiedBy>its</cp:lastModifiedBy>
  <cp:revision>33</cp:revision>
  <dcterms:created xsi:type="dcterms:W3CDTF">2012-09-24T14:48:59Z</dcterms:created>
  <dcterms:modified xsi:type="dcterms:W3CDTF">2012-10-18T21:06:11Z</dcterms:modified>
</cp:coreProperties>
</file>